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2" r:id="rId4"/>
    <p:sldId id="276" r:id="rId5"/>
    <p:sldId id="290" r:id="rId6"/>
    <p:sldId id="285" r:id="rId7"/>
    <p:sldId id="264" r:id="rId8"/>
    <p:sldId id="292" r:id="rId9"/>
    <p:sldId id="293" r:id="rId10"/>
    <p:sldId id="265" r:id="rId11"/>
    <p:sldId id="269" r:id="rId12"/>
    <p:sldId id="294" r:id="rId13"/>
    <p:sldId id="291" r:id="rId14"/>
    <p:sldId id="273" r:id="rId15"/>
    <p:sldId id="274" r:id="rId16"/>
    <p:sldId id="272" r:id="rId17"/>
    <p:sldId id="261" r:id="rId18"/>
    <p:sldId id="278" r:id="rId19"/>
    <p:sldId id="270" r:id="rId20"/>
    <p:sldId id="279" r:id="rId21"/>
    <p:sldId id="295" r:id="rId22"/>
    <p:sldId id="296" r:id="rId23"/>
    <p:sldId id="297" r:id="rId24"/>
    <p:sldId id="298" r:id="rId25"/>
    <p:sldId id="281" r:id="rId26"/>
  </p:sldIdLst>
  <p:sldSz cx="9144000" cy="6858000" type="screen4x3"/>
  <p:notesSz cx="6877050" cy="1000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71" autoAdjust="0"/>
  </p:normalViewPr>
  <p:slideViewPr>
    <p:cSldViewPr>
      <p:cViewPr>
        <p:scale>
          <a:sx n="66" d="100"/>
          <a:sy n="66" d="100"/>
        </p:scale>
        <p:origin x="-1901" y="-38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752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76" y="-96"/>
      </p:cViewPr>
      <p:guideLst>
        <p:guide orient="horz" pos="3149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0055" cy="500063"/>
          </a:xfrm>
          <a:prstGeom prst="rect">
            <a:avLst/>
          </a:prstGeom>
        </p:spPr>
        <p:txBody>
          <a:bodyPr vert="horz" lIns="92857" tIns="46429" rIns="92857" bIns="4642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5404" y="1"/>
            <a:ext cx="2980055" cy="500063"/>
          </a:xfrm>
          <a:prstGeom prst="rect">
            <a:avLst/>
          </a:prstGeom>
        </p:spPr>
        <p:txBody>
          <a:bodyPr vert="horz" lIns="92857" tIns="46429" rIns="92857" bIns="46429" rtlCol="0"/>
          <a:lstStyle>
            <a:lvl1pPr algn="r">
              <a:defRPr sz="1200"/>
            </a:lvl1pPr>
          </a:lstStyle>
          <a:p>
            <a:fld id="{F7512D31-2439-4464-AC4D-48FC1D4B056E}" type="datetimeFigureOut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062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7" tIns="46429" rIns="92857" bIns="46429" rtlCol="0" anchor="ctr"/>
          <a:lstStyle/>
          <a:p>
            <a:endParaRPr lang="en-US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7705" y="4750595"/>
            <a:ext cx="5501640" cy="4500563"/>
          </a:xfrm>
          <a:prstGeom prst="rect">
            <a:avLst/>
          </a:prstGeom>
        </p:spPr>
        <p:txBody>
          <a:bodyPr vert="horz" lIns="92857" tIns="46429" rIns="92857" bIns="4642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9452"/>
            <a:ext cx="2980055" cy="500063"/>
          </a:xfrm>
          <a:prstGeom prst="rect">
            <a:avLst/>
          </a:prstGeom>
        </p:spPr>
        <p:txBody>
          <a:bodyPr vert="horz" lIns="92857" tIns="46429" rIns="92857" bIns="4642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5404" y="9499452"/>
            <a:ext cx="2980055" cy="500063"/>
          </a:xfrm>
          <a:prstGeom prst="rect">
            <a:avLst/>
          </a:prstGeom>
        </p:spPr>
        <p:txBody>
          <a:bodyPr vert="horz" lIns="92857" tIns="46429" rIns="92857" bIns="46429" rtlCol="0" anchor="b"/>
          <a:lstStyle>
            <a:lvl1pPr algn="r">
              <a:defRPr sz="1200"/>
            </a:lvl1pPr>
          </a:lstStyle>
          <a:p>
            <a:fld id="{4FF45951-68B3-48EE-B08B-B1B4E3E06E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82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45951-68B3-48EE-B08B-B1B4E3E06E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45951-68B3-48EE-B08B-B1B4E3E06E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76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85F7-AF20-4AEF-91F3-4AF0DEBEB5A0}" type="datetime1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25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1B46-2A9B-42DE-9BC8-8B1EDDA3E891}" type="datetime1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18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FBDE-3DDC-45C5-845C-4FD64BB88BEC}" type="datetime1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 userDrawn="1"/>
        </p:nvSpPr>
        <p:spPr>
          <a:xfrm>
            <a:off x="-29476" y="-46099"/>
            <a:ext cx="414300" cy="38768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3339-34FC-4E93-8AA3-28050281E1A1}" type="datetime1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-180528" y="-25647"/>
            <a:ext cx="576064" cy="362339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2DA0BD57-D2F5-4153-AAFB-7E1530E78F6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-14514" y="6592121"/>
            <a:ext cx="7668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G. Voigt </a:t>
            </a:r>
            <a:r>
              <a:rPr lang="de-DE" sz="1400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–</a:t>
            </a:r>
            <a:r>
              <a:rPr lang="de-DE" sz="1400" baseline="0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Magdeburg,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0" y="14514"/>
            <a:ext cx="14756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14514" y="29031"/>
            <a:ext cx="0" cy="12386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097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A710-A7C3-4243-8F6B-9C0605A2B446}" type="datetime1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05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F81B-BA11-408E-B44B-6C359EA090E3}" type="datetime1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31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9FF5-BB82-440B-9671-EACFC802A4C9}" type="datetime1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9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75E4-8364-46CF-93C5-0B0320E05802}" type="datetime1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9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2CE1-32EE-4D92-ABED-5B7CDBDF6CDA}" type="datetime1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01D8-0C75-4013-9EF2-3BFC6386670C}" type="datetime1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7B3B-52B1-4A63-93F3-CDF473ABAC34}" type="datetime1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69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DFA5C-36F0-4ABC-B58D-F14A2B9D4CCA}" type="datetime1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0BD57-D2F5-4153-AAFB-7E1530E78F6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7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guido.voigt@ovgu.d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Inequity aversion in screening contracts: experimental evidence and model analysis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856984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IFORS, 15</a:t>
            </a:r>
            <a:r>
              <a:rPr lang="en-US" baseline="30000" dirty="0"/>
              <a:t>th</a:t>
            </a:r>
            <a:r>
              <a:rPr lang="en-US" dirty="0"/>
              <a:t> July 2014, Guido Voigt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92696"/>
            <a:ext cx="8763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7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Inequity aversion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4413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3400" dirty="0" smtClean="0"/>
              <a:t>Buyer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400" i="1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400" b="1" u="sng" dirty="0" smtClean="0">
                <a:cs typeface="Times New Roman" pitchFamily="18" charset="0"/>
              </a:rPr>
              <a:t>not</a:t>
            </a:r>
            <a:r>
              <a:rPr lang="en-US" sz="3400" dirty="0" smtClean="0">
                <a:cs typeface="Times New Roman" pitchFamily="18" charset="0"/>
              </a:rPr>
              <a:t> inequity averse with probability </a:t>
            </a:r>
            <a:r>
              <a:rPr lang="en-US" sz="3600" dirty="0" smtClean="0">
                <a:cs typeface="Times New Roman" pitchFamily="18" charset="0"/>
              </a:rPr>
              <a:t>α</a:t>
            </a:r>
            <a:r>
              <a:rPr lang="en-US" sz="3600" baseline="-25000" dirty="0" err="1" smtClean="0">
                <a:cs typeface="Times New Roman" pitchFamily="18" charset="0"/>
              </a:rPr>
              <a:t>i</a:t>
            </a:r>
            <a:r>
              <a:rPr lang="en-US" sz="3600" baseline="-25000" dirty="0" smtClean="0">
                <a:cs typeface="Times New Roman" pitchFamily="18" charset="0"/>
              </a:rPr>
              <a:t> </a:t>
            </a:r>
            <a:r>
              <a:rPr lang="en-US" sz="3600" dirty="0" smtClean="0"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3600" dirty="0">
                <a:cs typeface="Times New Roman" pitchFamily="18" charset="0"/>
              </a:rPr>
              <a:t> &lt;</a:t>
            </a:r>
            <a:r>
              <a:rPr lang="en-US" sz="3600" dirty="0" err="1">
                <a:cs typeface="Times New Roman" pitchFamily="18" charset="0"/>
              </a:rPr>
              <a:t>w</a:t>
            </a:r>
            <a:r>
              <a:rPr lang="en-US" sz="3600" baseline="-25000" dirty="0" err="1">
                <a:cs typeface="Times New Roman" pitchFamily="18" charset="0"/>
              </a:rPr>
              <a:t>i</a:t>
            </a:r>
            <a:r>
              <a:rPr lang="en-US" sz="3600" dirty="0" err="1">
                <a:cs typeface="Times New Roman" pitchFamily="18" charset="0"/>
              </a:rPr>
              <a:t>,q</a:t>
            </a:r>
            <a:r>
              <a:rPr lang="en-US" sz="3600" baseline="-25000" dirty="0" err="1">
                <a:cs typeface="Times New Roman" pitchFamily="18" charset="0"/>
              </a:rPr>
              <a:t>i</a:t>
            </a:r>
            <a:r>
              <a:rPr lang="en-US" sz="3600" dirty="0">
                <a:cs typeface="Times New Roman" pitchFamily="18" charset="0"/>
              </a:rPr>
              <a:t>&gt; </a:t>
            </a:r>
            <a:endParaRPr lang="en-US" sz="3600" dirty="0" smtClean="0">
              <a:cs typeface="Times New Roman" pitchFamily="18" charset="0"/>
            </a:endParaRPr>
          </a:p>
          <a:p>
            <a:pPr marL="342900" lvl="1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400" dirty="0" smtClean="0"/>
              <a:t>Buyer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400" i="1" baseline="-25000" dirty="0" smtClean="0"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en-US" sz="3400" dirty="0" smtClean="0">
                <a:cs typeface="Times New Roman" pitchFamily="18" charset="0"/>
              </a:rPr>
              <a:t>is inequity </a:t>
            </a:r>
            <a:r>
              <a:rPr lang="en-US" sz="3400" dirty="0" smtClean="0">
                <a:cs typeface="Times New Roman" pitchFamily="18" charset="0"/>
              </a:rPr>
              <a:t>averse with probability </a:t>
            </a:r>
            <a:r>
              <a:rPr lang="en-US" sz="3000" dirty="0"/>
              <a:t>(</a:t>
            </a:r>
            <a:r>
              <a:rPr lang="en-US" sz="3000" dirty="0" smtClean="0"/>
              <a:t>1</a:t>
            </a:r>
            <a:r>
              <a:rPr lang="en-US" sz="3000" dirty="0" smtClean="0">
                <a:cs typeface="Times New Roman" pitchFamily="18" charset="0"/>
              </a:rPr>
              <a:t>-α</a:t>
            </a:r>
            <a:r>
              <a:rPr lang="en-US" sz="3000" baseline="-25000" dirty="0" err="1" smtClean="0">
                <a:cs typeface="Times New Roman" pitchFamily="18" charset="0"/>
              </a:rPr>
              <a:t>i</a:t>
            </a:r>
            <a:r>
              <a:rPr lang="en-US" sz="3000" dirty="0" smtClean="0"/>
              <a:t>)</a:t>
            </a:r>
            <a:r>
              <a:rPr lang="en-US" sz="3600" baseline="-25000" dirty="0" smtClean="0">
                <a:cs typeface="Times New Roman" pitchFamily="18" charset="0"/>
              </a:rPr>
              <a:t> </a:t>
            </a:r>
            <a:r>
              <a:rPr lang="en-US" sz="3600" dirty="0" smtClean="0"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000" dirty="0" smtClean="0">
                <a:cs typeface="Times New Roman" pitchFamily="18" charset="0"/>
              </a:rPr>
              <a:t>&lt;w</a:t>
            </a:r>
            <a:r>
              <a:rPr lang="en-US" sz="3000" baseline="-25000" dirty="0" smtClean="0">
                <a:cs typeface="Times New Roman" pitchFamily="18" charset="0"/>
              </a:rPr>
              <a:t>i+1</a:t>
            </a:r>
            <a:r>
              <a:rPr lang="en-US" sz="3000" dirty="0" smtClean="0">
                <a:cs typeface="Times New Roman" pitchFamily="18" charset="0"/>
              </a:rPr>
              <a:t>,q</a:t>
            </a:r>
            <a:r>
              <a:rPr lang="en-US" sz="3000" baseline="-25000" dirty="0" smtClean="0">
                <a:cs typeface="Times New Roman" pitchFamily="18" charset="0"/>
              </a:rPr>
              <a:t>i+1</a:t>
            </a:r>
            <a:r>
              <a:rPr lang="en-US" sz="3000" dirty="0" smtClean="0">
                <a:cs typeface="Times New Roman" pitchFamily="18" charset="0"/>
              </a:rPr>
              <a:t>&gt;</a:t>
            </a:r>
            <a:endParaRPr lang="en-US" sz="3000" dirty="0" smtClean="0"/>
          </a:p>
          <a:p>
            <a:pPr marL="342900" lvl="1" indent="-342900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500" dirty="0" smtClean="0">
                <a:cs typeface="Times New Roman" pitchFamily="18" charset="0"/>
              </a:rPr>
              <a:t>„Empirical“ objective function:</a:t>
            </a:r>
          </a:p>
          <a:p>
            <a:pPr marL="0" lvl="1" indent="0">
              <a:lnSpc>
                <a:spcPct val="120000"/>
              </a:lnSpc>
              <a:spcAft>
                <a:spcPts val="600"/>
              </a:spcAft>
              <a:buNone/>
            </a:pPr>
            <a:endParaRPr lang="de-DE" dirty="0" smtClean="0"/>
          </a:p>
          <a:p>
            <a:pPr marL="0" lvl="1" indent="0">
              <a:lnSpc>
                <a:spcPct val="120000"/>
              </a:lnSpc>
              <a:spcAft>
                <a:spcPts val="600"/>
              </a:spcAft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4429974" y="3327464"/>
                <a:ext cx="2840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1"/>
                        <m:t>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974" y="3327464"/>
                <a:ext cx="284052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878222"/>
              </p:ext>
            </p:extLst>
          </p:nvPr>
        </p:nvGraphicFramePr>
        <p:xfrm>
          <a:off x="1187624" y="3086943"/>
          <a:ext cx="7167487" cy="918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4" imgW="3987720" imgH="507960" progId="Equation.DSMT4">
                  <p:embed/>
                </p:oleObj>
              </mc:Choice>
              <mc:Fallback>
                <p:oleObj name="Equation" r:id="rId4" imgW="3987720" imgH="50796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086943"/>
                        <a:ext cx="7167487" cy="91812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5" name="Inhaltsplatzhalter 2"/>
          <p:cNvSpPr txBox="1">
            <a:spLocks/>
          </p:cNvSpPr>
          <p:nvPr/>
        </p:nvSpPr>
        <p:spPr>
          <a:xfrm>
            <a:off x="395536" y="4005064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dirty="0" err="1"/>
              <a:t>Supplier</a:t>
            </a:r>
            <a:r>
              <a:rPr lang="de-DE" sz="2000" dirty="0"/>
              <a:t> </a:t>
            </a:r>
            <a:r>
              <a:rPr lang="de-DE" sz="2000" dirty="0" err="1"/>
              <a:t>does</a:t>
            </a:r>
            <a:r>
              <a:rPr lang="de-DE" sz="2000" dirty="0"/>
              <a:t> not </a:t>
            </a:r>
            <a:r>
              <a:rPr lang="de-DE" sz="2000" dirty="0" err="1"/>
              <a:t>exhibit</a:t>
            </a:r>
            <a:r>
              <a:rPr lang="de-DE" sz="2000" dirty="0"/>
              <a:t> </a:t>
            </a:r>
            <a:r>
              <a:rPr lang="de-DE" sz="2000" dirty="0" err="1"/>
              <a:t>inequity</a:t>
            </a:r>
            <a:r>
              <a:rPr lang="de-DE" sz="2000" dirty="0"/>
              <a:t> </a:t>
            </a:r>
            <a:r>
              <a:rPr lang="de-DE" sz="2000" dirty="0" err="1"/>
              <a:t>aversion</a:t>
            </a:r>
            <a:r>
              <a:rPr lang="de-DE" sz="2000" dirty="0"/>
              <a:t>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/>
              <a:t>it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too</a:t>
            </a:r>
            <a:r>
              <a:rPr lang="de-DE" sz="2000" dirty="0"/>
              <a:t> </a:t>
            </a:r>
            <a:r>
              <a:rPr lang="de-DE" sz="2000" dirty="0" err="1"/>
              <a:t>costly</a:t>
            </a:r>
            <a:endParaRPr lang="en-US" sz="2000" dirty="0"/>
          </a:p>
          <a:p>
            <a:r>
              <a:rPr lang="en-US" sz="2000" dirty="0"/>
              <a:t>Frequency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/>
              <a:t>depends (linearly) on payoff difference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/>
              <a:t> between </a:t>
            </a:r>
            <a:r>
              <a:rPr lang="en-US" sz="2000" dirty="0" smtClean="0"/>
              <a:t>alternatives</a:t>
            </a:r>
            <a:endParaRPr lang="de-DE" dirty="0" smtClean="0"/>
          </a:p>
          <a:p>
            <a:pPr marL="0" lvl="1" indent="0">
              <a:lnSpc>
                <a:spcPct val="120000"/>
              </a:lnSpc>
              <a:spcAft>
                <a:spcPts val="600"/>
              </a:spcAft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559506"/>
              </p:ext>
            </p:extLst>
          </p:nvPr>
        </p:nvGraphicFramePr>
        <p:xfrm>
          <a:off x="2555776" y="5013176"/>
          <a:ext cx="6048672" cy="774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6" imgW="3200400" imgH="393700" progId="Equation.DSMT4">
                  <p:embed/>
                </p:oleObj>
              </mc:Choice>
              <mc:Fallback>
                <p:oleObj name="Equation" r:id="rId6" imgW="32004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013176"/>
                        <a:ext cx="6048672" cy="77408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Abgerundete rechteckige Legende 20"/>
          <p:cNvSpPr/>
          <p:nvPr/>
        </p:nvSpPr>
        <p:spPr>
          <a:xfrm>
            <a:off x="2987824" y="6055133"/>
            <a:ext cx="2527276" cy="603448"/>
          </a:xfrm>
          <a:prstGeom prst="wedgeRoundRectCallout">
            <a:avLst>
              <a:gd name="adj1" fmla="val -40580"/>
              <a:gd name="adj2" fmla="val -1278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err="1" smtClean="0"/>
              <a:t>Slack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9793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Behaviorally robust Principal-Agent model</a:t>
            </a:r>
            <a:endParaRPr lang="en-US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617043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) Challenge: Objective function not anymore concave,… but </a:t>
            </a:r>
            <a:r>
              <a:rPr lang="en-US" dirty="0" err="1" smtClean="0"/>
              <a:t>uni</a:t>
            </a:r>
            <a:r>
              <a:rPr lang="en-US" dirty="0" smtClean="0"/>
              <a:t>-modular for linear </a:t>
            </a:r>
            <a:r>
              <a:rPr lang="el-GR" dirty="0" smtClean="0"/>
              <a:t>α</a:t>
            </a:r>
            <a:r>
              <a:rPr lang="de-DE" dirty="0" smtClean="0"/>
              <a:t>(</a:t>
            </a:r>
            <a:r>
              <a:rPr lang="de-DE" dirty="0" err="1" smtClean="0"/>
              <a:t>t</a:t>
            </a:r>
            <a:r>
              <a:rPr lang="de-DE" sz="2100" dirty="0" err="1" smtClean="0"/>
              <a:t>i</a:t>
            </a:r>
            <a:r>
              <a:rPr lang="de-DE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Note: „Bunching“, i.e.,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US" dirty="0" smtClean="0"/>
              <a:t>, occurs more frequently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derivation of optimal contract </a:t>
            </a:r>
            <a:r>
              <a:rPr lang="en-US" b="1" dirty="0" smtClean="0">
                <a:solidFill>
                  <a:srgbClr val="FF0000"/>
                </a:solidFill>
              </a:rPr>
              <a:t>much more complex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021873"/>
              </p:ext>
            </p:extLst>
          </p:nvPr>
        </p:nvGraphicFramePr>
        <p:xfrm>
          <a:off x="392113" y="1565275"/>
          <a:ext cx="8359775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3" imgW="4381200" imgH="1549080" progId="Equation.DSMT4">
                  <p:embed/>
                </p:oleObj>
              </mc:Choice>
              <mc:Fallback>
                <p:oleObj name="Equation" r:id="rId3" imgW="4381200" imgH="15490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1565275"/>
                        <a:ext cx="8359775" cy="295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41699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971600" y="1597013"/>
            <a:ext cx="288032" cy="32825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4211960" y="1268760"/>
            <a:ext cx="0" cy="49237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6804248" y="1318259"/>
            <a:ext cx="0" cy="49237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1075719" y="2645346"/>
            <a:ext cx="0" cy="49237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1115616" y="3611893"/>
            <a:ext cx="0" cy="4016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9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64497"/>
              </p:ext>
            </p:extLst>
          </p:nvPr>
        </p:nvGraphicFramePr>
        <p:xfrm>
          <a:off x="2123728" y="3723016"/>
          <a:ext cx="5390137" cy="2226264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719199"/>
                <a:gridCol w="718610"/>
                <a:gridCol w="864096"/>
                <a:gridCol w="720080"/>
                <a:gridCol w="1368152"/>
              </a:tblGrid>
              <a:tr h="2579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Buyer's cost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q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l</a:t>
                      </a:r>
                      <a:r>
                        <a:rPr lang="en-US" sz="2000" u="none" strike="noStrike" dirty="0" smtClean="0">
                          <a:effectLst/>
                        </a:rPr>
                        <a:t>,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w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q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m</a:t>
                      </a:r>
                      <a:r>
                        <a:rPr lang="en-US" sz="2000" u="none" strike="noStrike" dirty="0" smtClean="0">
                          <a:effectLst/>
                        </a:rPr>
                        <a:t>,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w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q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h</a:t>
                      </a:r>
                      <a:r>
                        <a:rPr lang="en-US" sz="2000" u="none" strike="noStrike" dirty="0" smtClean="0">
                          <a:effectLst/>
                        </a:rPr>
                        <a:t>,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w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Alternative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h</a:t>
                      </a:r>
                      <a:r>
                        <a:rPr lang="en-US" sz="1600" u="none" strike="noStrike" dirty="0" smtClean="0"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1072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1106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1138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2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h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1472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1289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1289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1500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2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h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1872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1471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1440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1500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94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Supplier‘s</a:t>
                      </a:r>
                      <a:r>
                        <a:rPr lang="de-DE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profit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Behaviorally robust contract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181419"/>
              </p:ext>
            </p:extLst>
          </p:nvPr>
        </p:nvGraphicFramePr>
        <p:xfrm>
          <a:off x="467544" y="1742795"/>
          <a:ext cx="4464496" cy="94297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92590"/>
                <a:gridCol w="1203695"/>
                <a:gridCol w="827540"/>
                <a:gridCol w="932559"/>
                <a:gridCol w="460790"/>
                <a:gridCol w="547322"/>
              </a:tblGrid>
              <a:tr h="2533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q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l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400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w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l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8,72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t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l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 smtClean="0">
                          <a:effectLst/>
                        </a:rPr>
                        <a:t>0,35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q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w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10,15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t</a:t>
                      </a:r>
                      <a:r>
                        <a:rPr lang="en-US" sz="1400" u="none" strike="noStrike" dirty="0" smtClean="0">
                          <a:effectLst/>
                        </a:rPr>
                        <a:t>m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 smtClean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65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q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151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w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10,62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t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 smtClean="0">
                          <a:effectLst/>
                        </a:rPr>
                        <a:t>0,6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Ellipse 9"/>
          <p:cNvSpPr/>
          <p:nvPr/>
        </p:nvSpPr>
        <p:spPr>
          <a:xfrm>
            <a:off x="3763779" y="4117139"/>
            <a:ext cx="170704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e 11"/>
          <p:cNvSpPr/>
          <p:nvPr/>
        </p:nvSpPr>
        <p:spPr>
          <a:xfrm>
            <a:off x="5349955" y="5119909"/>
            <a:ext cx="201622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lipse 12"/>
          <p:cNvSpPr/>
          <p:nvPr/>
        </p:nvSpPr>
        <p:spPr>
          <a:xfrm>
            <a:off x="3758762" y="2337305"/>
            <a:ext cx="100811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3796045" y="2040256"/>
            <a:ext cx="936104" cy="36004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4548850" y="4627428"/>
            <a:ext cx="1679334" cy="576064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lipse 15"/>
          <p:cNvSpPr/>
          <p:nvPr/>
        </p:nvSpPr>
        <p:spPr>
          <a:xfrm>
            <a:off x="3716298" y="1700808"/>
            <a:ext cx="1231875" cy="3973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045963"/>
              </p:ext>
            </p:extLst>
          </p:nvPr>
        </p:nvGraphicFramePr>
        <p:xfrm>
          <a:off x="5688235" y="1705385"/>
          <a:ext cx="2700189" cy="94297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504056"/>
                <a:gridCol w="792088"/>
                <a:gridCol w="648072"/>
                <a:gridCol w="755973"/>
              </a:tblGrid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q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l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400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w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l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 smtClean="0">
                          <a:effectLst/>
                        </a:rPr>
                        <a:t>9,83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q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189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w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10,89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q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w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11,78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5364088" y="134076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„</a:t>
            </a:r>
            <a:r>
              <a:rPr lang="de-DE" dirty="0" err="1" smtClean="0"/>
              <a:t>Classical</a:t>
            </a:r>
            <a:r>
              <a:rPr lang="de-DE" dirty="0" smtClean="0"/>
              <a:t>“  </a:t>
            </a:r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90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Motivation</a:t>
            </a:r>
          </a:p>
          <a:p>
            <a:r>
              <a:rPr lang="en-US" smtClean="0"/>
              <a:t>Model</a:t>
            </a:r>
          </a:p>
          <a:p>
            <a:r>
              <a:rPr lang="en-US" smtClean="0"/>
              <a:t>Supply chain performance</a:t>
            </a:r>
          </a:p>
          <a:p>
            <a:r>
              <a:rPr lang="en-US" smtClean="0"/>
              <a:t>Outlook and discussion</a:t>
            </a:r>
          </a:p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Pfeil nach rechts 4"/>
          <p:cNvSpPr/>
          <p:nvPr/>
        </p:nvSpPr>
        <p:spPr>
          <a:xfrm>
            <a:off x="179512" y="292494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Supply chain performance</a:t>
            </a:r>
            <a:endParaRPr lang="en-US" dirty="0"/>
          </a:p>
        </p:txBody>
      </p:sp>
      <p:cxnSp>
        <p:nvCxnSpPr>
          <p:cNvPr id="18" name="Gerade Verbindung mit Pfeil 17"/>
          <p:cNvCxnSpPr/>
          <p:nvPr/>
        </p:nvCxnSpPr>
        <p:spPr>
          <a:xfrm flipV="1">
            <a:off x="4499992" y="2060848"/>
            <a:ext cx="2232248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/>
          <p:cNvGrpSpPr/>
          <p:nvPr/>
        </p:nvGrpSpPr>
        <p:grpSpPr>
          <a:xfrm>
            <a:off x="106942" y="1628800"/>
            <a:ext cx="8424936" cy="4144526"/>
            <a:chOff x="251520" y="1628800"/>
            <a:chExt cx="8424936" cy="4144526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251520" y="1628800"/>
              <a:ext cx="8424936" cy="4144526"/>
              <a:chOff x="107504" y="1628800"/>
              <a:chExt cx="8424936" cy="4144526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1628800"/>
                <a:ext cx="7031886" cy="3744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" name="Textfeld 14"/>
              <p:cNvSpPr txBox="1"/>
              <p:nvPr/>
            </p:nvSpPr>
            <p:spPr>
              <a:xfrm>
                <a:off x="1533707" y="5373216"/>
                <a:ext cx="56166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Fraction of strictly profit maximizing buyers </a:t>
                </a:r>
                <a:endParaRPr lang="en-US" sz="2000" b="1" dirty="0"/>
              </a:p>
            </p:txBody>
          </p:sp>
          <p:sp>
            <p:nvSpPr>
              <p:cNvPr id="16" name="Textfeld 15"/>
              <p:cNvSpPr txBox="1"/>
              <p:nvPr/>
            </p:nvSpPr>
            <p:spPr>
              <a:xfrm>
                <a:off x="7163714" y="4005064"/>
                <a:ext cx="136872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Classical screening benchmark</a:t>
                </a:r>
                <a:endParaRPr lang="en-US" b="1" dirty="0"/>
              </a:p>
            </p:txBody>
          </p:sp>
          <p:cxnSp>
            <p:nvCxnSpPr>
              <p:cNvPr id="19" name="Gewinkelte Verbindung 18"/>
              <p:cNvCxnSpPr/>
              <p:nvPr/>
            </p:nvCxnSpPr>
            <p:spPr>
              <a:xfrm>
                <a:off x="4860032" y="4250705"/>
                <a:ext cx="2279358" cy="330423"/>
              </a:xfrm>
              <a:prstGeom prst="bentConnector3">
                <a:avLst>
                  <a:gd name="adj1" fmla="val 158"/>
                </a:avLst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hteck 12"/>
            <p:cNvSpPr/>
            <p:nvPr/>
          </p:nvSpPr>
          <p:spPr>
            <a:xfrm>
              <a:off x="1694878" y="1643314"/>
              <a:ext cx="5486565" cy="26172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98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Supply chain performance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703188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1533707" y="5373216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Fraction of strictly profit maximizing buyers </a:t>
            </a:r>
            <a:endParaRPr lang="en-US" sz="20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7163714" y="4005064"/>
            <a:ext cx="1825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Classical screening benchmark</a:t>
            </a:r>
            <a:endParaRPr lang="en-US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6732240" y="1741628"/>
            <a:ext cx="1825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Classical contract parameters</a:t>
            </a:r>
            <a:endParaRPr lang="en-US" b="1" dirty="0"/>
          </a:p>
        </p:txBody>
      </p:sp>
      <p:cxnSp>
        <p:nvCxnSpPr>
          <p:cNvPr id="11" name="Gerade Verbindung mit Pfeil 10"/>
          <p:cNvCxnSpPr/>
          <p:nvPr/>
        </p:nvCxnSpPr>
        <p:spPr>
          <a:xfrm flipV="1">
            <a:off x="4499992" y="2060848"/>
            <a:ext cx="2232248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winkelte Verbindung 11"/>
          <p:cNvCxnSpPr/>
          <p:nvPr/>
        </p:nvCxnSpPr>
        <p:spPr>
          <a:xfrm>
            <a:off x="4860032" y="4250705"/>
            <a:ext cx="2279358" cy="330423"/>
          </a:xfrm>
          <a:prstGeom prst="bentConnector3">
            <a:avLst>
              <a:gd name="adj1" fmla="val 158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/>
        </p:nvSpPr>
        <p:spPr>
          <a:xfrm>
            <a:off x="1564253" y="3689322"/>
            <a:ext cx="1639596" cy="529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/>
          <p:cNvSpPr/>
          <p:nvPr/>
        </p:nvSpPr>
        <p:spPr>
          <a:xfrm>
            <a:off x="3004412" y="3717032"/>
            <a:ext cx="1639596" cy="529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/>
          <p:cNvSpPr/>
          <p:nvPr/>
        </p:nvSpPr>
        <p:spPr>
          <a:xfrm>
            <a:off x="3635896" y="3717032"/>
            <a:ext cx="1639596" cy="529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/>
          <p:cNvSpPr/>
          <p:nvPr/>
        </p:nvSpPr>
        <p:spPr>
          <a:xfrm>
            <a:off x="4860032" y="3870708"/>
            <a:ext cx="1046944" cy="347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hteck 16"/>
          <p:cNvSpPr/>
          <p:nvPr/>
        </p:nvSpPr>
        <p:spPr>
          <a:xfrm>
            <a:off x="5800609" y="3970211"/>
            <a:ext cx="324036" cy="48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hteck 17"/>
          <p:cNvSpPr/>
          <p:nvPr/>
        </p:nvSpPr>
        <p:spPr>
          <a:xfrm>
            <a:off x="5940152" y="4028717"/>
            <a:ext cx="324036" cy="48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18"/>
          <p:cNvSpPr/>
          <p:nvPr/>
        </p:nvSpPr>
        <p:spPr>
          <a:xfrm>
            <a:off x="6120172" y="4080080"/>
            <a:ext cx="324036" cy="48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19"/>
          <p:cNvSpPr/>
          <p:nvPr/>
        </p:nvSpPr>
        <p:spPr>
          <a:xfrm>
            <a:off x="6314047" y="4145298"/>
            <a:ext cx="324036" cy="48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20"/>
          <p:cNvSpPr/>
          <p:nvPr/>
        </p:nvSpPr>
        <p:spPr>
          <a:xfrm flipH="1" flipV="1">
            <a:off x="6516216" y="4190645"/>
            <a:ext cx="233861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21"/>
          <p:cNvSpPr/>
          <p:nvPr/>
        </p:nvSpPr>
        <p:spPr>
          <a:xfrm flipH="1" flipV="1">
            <a:off x="6228184" y="4121370"/>
            <a:ext cx="233861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hteck 22"/>
          <p:cNvSpPr/>
          <p:nvPr/>
        </p:nvSpPr>
        <p:spPr>
          <a:xfrm>
            <a:off x="5887770" y="4005064"/>
            <a:ext cx="324036" cy="48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hteck 23"/>
          <p:cNvSpPr/>
          <p:nvPr/>
        </p:nvSpPr>
        <p:spPr>
          <a:xfrm>
            <a:off x="5979693" y="4039917"/>
            <a:ext cx="324036" cy="48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hteck 24"/>
          <p:cNvSpPr/>
          <p:nvPr/>
        </p:nvSpPr>
        <p:spPr>
          <a:xfrm>
            <a:off x="6071616" y="4072389"/>
            <a:ext cx="324036" cy="48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hteck 25"/>
          <p:cNvSpPr/>
          <p:nvPr/>
        </p:nvSpPr>
        <p:spPr>
          <a:xfrm>
            <a:off x="6264188" y="4115011"/>
            <a:ext cx="324036" cy="48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hteck 26"/>
          <p:cNvSpPr/>
          <p:nvPr/>
        </p:nvSpPr>
        <p:spPr>
          <a:xfrm>
            <a:off x="6348101" y="4158447"/>
            <a:ext cx="324036" cy="48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hteck 27"/>
          <p:cNvSpPr/>
          <p:nvPr/>
        </p:nvSpPr>
        <p:spPr>
          <a:xfrm>
            <a:off x="6396299" y="4172733"/>
            <a:ext cx="324036" cy="48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hteck 28"/>
          <p:cNvSpPr/>
          <p:nvPr/>
        </p:nvSpPr>
        <p:spPr>
          <a:xfrm>
            <a:off x="5287318" y="3830642"/>
            <a:ext cx="324036" cy="48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Supply chain performance</a:t>
            </a:r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703188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533707" y="5373216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Fraction of strictly profit maximizing buyers </a:t>
            </a:r>
            <a:endParaRPr lang="en-US" sz="20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7163714" y="4005064"/>
            <a:ext cx="1825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Classical screening benchmark</a:t>
            </a:r>
            <a:endParaRPr lang="en-US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6732240" y="1741628"/>
            <a:ext cx="1825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Classical contract parameters</a:t>
            </a:r>
            <a:endParaRPr lang="en-US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6732240" y="2638653"/>
            <a:ext cx="1825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Behavioral robust contract parameters</a:t>
            </a:r>
            <a:endParaRPr lang="en-US" b="1" dirty="0"/>
          </a:p>
        </p:txBody>
      </p:sp>
      <p:cxnSp>
        <p:nvCxnSpPr>
          <p:cNvPr id="15" name="Gerade Verbindung mit Pfeil 14"/>
          <p:cNvCxnSpPr/>
          <p:nvPr/>
        </p:nvCxnSpPr>
        <p:spPr>
          <a:xfrm flipV="1">
            <a:off x="4499992" y="2996952"/>
            <a:ext cx="2232248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4499992" y="2060848"/>
            <a:ext cx="2232248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winkelte Verbindung 19"/>
          <p:cNvCxnSpPr/>
          <p:nvPr/>
        </p:nvCxnSpPr>
        <p:spPr>
          <a:xfrm>
            <a:off x="4860032" y="4250705"/>
            <a:ext cx="2279358" cy="330423"/>
          </a:xfrm>
          <a:prstGeom prst="bentConnector3">
            <a:avLst>
              <a:gd name="adj1" fmla="val 158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2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Summary, conclusion, and Outlook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Critical assumption in screening theory: strict profit maximization</a:t>
            </a:r>
          </a:p>
          <a:p>
            <a:r>
              <a:rPr lang="en-US" sz="2400" dirty="0" smtClean="0"/>
              <a:t>Neglecting behavioral irregularities leads to high performance losses </a:t>
            </a:r>
          </a:p>
          <a:p>
            <a:r>
              <a:rPr lang="en-US" sz="2400" dirty="0" smtClean="0"/>
              <a:t>Main contribution</a:t>
            </a:r>
          </a:p>
          <a:p>
            <a:pPr lvl="1"/>
            <a:r>
              <a:rPr lang="en-US" sz="2400" dirty="0" smtClean="0"/>
              <a:t>Derivation (and solution procedure) for the optimal „behavioral robust“ contract</a:t>
            </a:r>
          </a:p>
          <a:p>
            <a:r>
              <a:rPr lang="en-US" sz="2400" dirty="0" smtClean="0"/>
              <a:t>Main limitation: linear dependency of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de-DE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DE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e-DE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DE" sz="2400" dirty="0" smtClean="0"/>
              <a:t> </a:t>
            </a:r>
          </a:p>
          <a:p>
            <a:r>
              <a:rPr lang="en-US" sz="2400" dirty="0" smtClean="0"/>
              <a:t>Outlook: Experimental testing </a:t>
            </a:r>
            <a:endParaRPr lang="en-US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5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22612" y="2730624"/>
            <a:ext cx="3898776" cy="1396752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 smtClean="0">
                <a:hlinkClick r:id="rId2"/>
              </a:rPr>
              <a:t>guido.voigt@ovgu.de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3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example: 3 buyer types</a:t>
            </a:r>
            <a:endParaRPr lang="en-US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71180" y="1418047"/>
            <a:ext cx="8229600" cy="786818"/>
          </a:xfrm>
        </p:spPr>
        <p:txBody>
          <a:bodyPr/>
          <a:lstStyle/>
          <a:p>
            <a:r>
              <a:rPr lang="de-DE" i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de-DE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DE" dirty="0" smtClean="0"/>
              <a:t> irrelevant </a:t>
            </a:r>
            <a:r>
              <a:rPr lang="en-US" dirty="0" smtClean="0"/>
              <a:t>for supply chain performance</a:t>
            </a:r>
          </a:p>
          <a:p>
            <a:endParaRPr lang="en-US" dirty="0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31820"/>
            <a:ext cx="7233579" cy="29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Inhaltsplatzhalter 2"/>
          <p:cNvSpPr txBox="1">
            <a:spLocks/>
          </p:cNvSpPr>
          <p:nvPr/>
        </p:nvSpPr>
        <p:spPr>
          <a:xfrm>
            <a:off x="467544" y="4987973"/>
            <a:ext cx="8229600" cy="1465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Behavioral robust parameters: Order size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 is lower (less likely)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/>
              <a:t>  is higher (more likely)</a:t>
            </a:r>
          </a:p>
          <a:p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3491880" y="429309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+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520908" y="3761753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rgbClr val="FF0000"/>
                </a:solidFill>
              </a:rPr>
              <a:t>-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3434386" y="4330688"/>
            <a:ext cx="53308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77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Model</a:t>
            </a:r>
          </a:p>
          <a:p>
            <a:r>
              <a:rPr lang="en-US" dirty="0" smtClean="0"/>
              <a:t>Supply chain performance</a:t>
            </a:r>
          </a:p>
          <a:p>
            <a:r>
              <a:rPr lang="en-US" dirty="0" smtClean="0"/>
              <a:t>Outlook and discussion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0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Relevant Literature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05672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err="1" smtClean="0"/>
              <a:t>Probablistic</a:t>
            </a:r>
            <a:r>
              <a:rPr lang="en-US" sz="2000" b="1" dirty="0" smtClean="0"/>
              <a:t> choice models* and type </a:t>
            </a:r>
            <a:r>
              <a:rPr lang="en-US" sz="2000" b="1" dirty="0"/>
              <a:t>dependent decision errors**</a:t>
            </a:r>
            <a:r>
              <a:rPr lang="en-US" sz="2000" b="1" dirty="0" smtClean="0"/>
              <a:t>: </a:t>
            </a:r>
          </a:p>
          <a:p>
            <a:pPr lvl="1">
              <a:spcBef>
                <a:spcPts val="624"/>
              </a:spcBef>
              <a:spcAft>
                <a:spcPts val="600"/>
              </a:spcAft>
            </a:pPr>
            <a:r>
              <a:rPr lang="en-US" sz="2000" dirty="0" smtClean="0"/>
              <a:t>The higher the profit of an alternative, the higher the probability that the alternative is chosen </a:t>
            </a:r>
            <a:r>
              <a:rPr lang="en-US" sz="2000" i="1" dirty="0" smtClean="0"/>
              <a:t>(not supported by experiments)</a:t>
            </a:r>
            <a:endParaRPr lang="en-US" sz="2000" b="1" dirty="0" smtClean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,q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↔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&lt;w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,q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000" i="1" dirty="0" smtClean="0"/>
              <a:t>(not supported by experiment)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000" b="1" i="1" dirty="0" smtClean="0"/>
              <a:t>Increase pay-off differences between alternatives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000" dirty="0" smtClean="0"/>
              <a:t>Closest to the underlying work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000" dirty="0" smtClean="0"/>
              <a:t>Only for the case of 2 types (many aspects not addressed)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000" dirty="0" smtClean="0"/>
              <a:t>Restrictive assumption on „decision error“ (monotone hazard rate)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-36512" y="5589240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20000"/>
              </a:lnSpc>
              <a:spcAft>
                <a:spcPts val="600"/>
              </a:spcAft>
              <a:buFont typeface="Arial" pitchFamily="34" charset="0"/>
              <a:buNone/>
            </a:pPr>
            <a:r>
              <a:rPr lang="en-US" i="1" dirty="0" smtClean="0"/>
              <a:t>* </a:t>
            </a:r>
            <a:r>
              <a:rPr lang="en-US" dirty="0" smtClean="0"/>
              <a:t>Basov and </a:t>
            </a:r>
            <a:r>
              <a:rPr lang="en-US" dirty="0" err="1" smtClean="0"/>
              <a:t>Danilkina</a:t>
            </a:r>
            <a:r>
              <a:rPr lang="en-US" dirty="0" smtClean="0"/>
              <a:t> (2006) and Basov (2009), ** Basov and </a:t>
            </a:r>
            <a:r>
              <a:rPr lang="en-US" dirty="0" err="1" smtClean="0"/>
              <a:t>Mirrless</a:t>
            </a:r>
            <a:r>
              <a:rPr lang="en-US" dirty="0" smtClean="0"/>
              <a:t> (2009)</a:t>
            </a:r>
          </a:p>
          <a:p>
            <a:pPr marL="457200" lvl="1" indent="0">
              <a:lnSpc>
                <a:spcPct val="120000"/>
              </a:lnSpc>
              <a:spcAft>
                <a:spcPts val="600"/>
              </a:spcAft>
              <a:buFont typeface="Arial" pitchFamily="34" charset="0"/>
              <a:buNone/>
            </a:pPr>
            <a:r>
              <a:rPr lang="en-US" dirty="0" smtClean="0"/>
              <a:t>*** </a:t>
            </a:r>
            <a:r>
              <a:rPr lang="en-US" i="1" dirty="0" err="1" smtClean="0"/>
              <a:t>Laffont</a:t>
            </a:r>
            <a:r>
              <a:rPr lang="en-US" i="1" dirty="0" smtClean="0"/>
              <a:t> and </a:t>
            </a:r>
            <a:r>
              <a:rPr lang="en-US" i="1" dirty="0" err="1" smtClean="0"/>
              <a:t>Martimort</a:t>
            </a:r>
            <a:r>
              <a:rPr lang="en-US" i="1" dirty="0" smtClean="0"/>
              <a:t>, 2002 (Textbook)</a:t>
            </a:r>
          </a:p>
          <a:p>
            <a:pPr marL="457200" lvl="1" indent="0">
              <a:lnSpc>
                <a:spcPct val="120000"/>
              </a:lnSpc>
              <a:spcAft>
                <a:spcPts val="600"/>
              </a:spcAft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45024"/>
            <a:ext cx="7208001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08" y="548680"/>
            <a:ext cx="9096836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Parameters </a:t>
            </a:r>
            <a:r>
              <a:rPr lang="de-DE" dirty="0" err="1" smtClean="0"/>
              <a:t>numerical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4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Complete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profit</a:t>
            </a:r>
            <a:r>
              <a:rPr lang="de-DE" dirty="0" smtClean="0"/>
              <a:t>/</a:t>
            </a:r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impact</a:t>
            </a:r>
            <a:r>
              <a:rPr lang="de-DE" dirty="0" smtClean="0"/>
              <a:t> – </a:t>
            </a:r>
            <a:r>
              <a:rPr lang="de-DE" dirty="0" err="1" smtClean="0"/>
              <a:t>Behavioral</a:t>
            </a:r>
            <a:r>
              <a:rPr lang="de-DE" dirty="0" smtClean="0"/>
              <a:t> robust </a:t>
            </a:r>
            <a:r>
              <a:rPr lang="de-DE" dirty="0" err="1" smtClean="0"/>
              <a:t>contract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8007515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Impact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bunching</a:t>
            </a:r>
            <a:r>
              <a:rPr lang="de-DE" dirty="0" smtClean="0"/>
              <a:t> (1/2)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87" y="2420888"/>
            <a:ext cx="893737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189411"/>
              </p:ext>
            </p:extLst>
          </p:nvPr>
        </p:nvGraphicFramePr>
        <p:xfrm>
          <a:off x="1043608" y="1556792"/>
          <a:ext cx="1656184" cy="617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4" imgW="482181" imgH="177646" progId="Equation.DSMT4">
                  <p:embed/>
                </p:oleObj>
              </mc:Choice>
              <mc:Fallback>
                <p:oleObj name="Equation" r:id="rId4" imgW="482181" imgH="17764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556792"/>
                        <a:ext cx="1656184" cy="6170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19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Impact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bunching</a:t>
            </a:r>
            <a:r>
              <a:rPr lang="de-DE" dirty="0"/>
              <a:t> </a:t>
            </a:r>
            <a:r>
              <a:rPr lang="de-DE" dirty="0" smtClean="0"/>
              <a:t>(2/2</a:t>
            </a:r>
            <a:r>
              <a:rPr lang="de-DE" dirty="0"/>
              <a:t>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58" y="2132856"/>
            <a:ext cx="875553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4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300"/>
              </a:spcAft>
            </a:pPr>
            <a:r>
              <a:rPr lang="en-US" b="1" dirty="0"/>
              <a:t>Inderfurth, K.; Sadrieh, A. and Voigt, G. (2012)</a:t>
            </a:r>
            <a:r>
              <a:rPr lang="en-US" dirty="0"/>
              <a:t> The Impact of Information Sharing on Supply Chain Performance in Case of Asymmetric Information. Forthcoming in Production &amp; Operations Management</a:t>
            </a:r>
          </a:p>
          <a:p>
            <a:pPr>
              <a:spcAft>
                <a:spcPts val="300"/>
              </a:spcAft>
            </a:pPr>
            <a:r>
              <a:rPr lang="en-US" b="1" dirty="0"/>
              <a:t>Basov, S. (2009)</a:t>
            </a:r>
            <a:r>
              <a:rPr lang="en-US" dirty="0"/>
              <a:t> Monopolistic Screening with </a:t>
            </a:r>
            <a:r>
              <a:rPr lang="en-US" dirty="0" err="1"/>
              <a:t>Boundedly</a:t>
            </a:r>
            <a:r>
              <a:rPr lang="en-US" dirty="0"/>
              <a:t> Rational Consumers, The Economic Record, 85, pp. S29-S33</a:t>
            </a:r>
          </a:p>
          <a:p>
            <a:pPr>
              <a:spcAft>
                <a:spcPts val="300"/>
              </a:spcAft>
            </a:pPr>
            <a:r>
              <a:rPr lang="en-US" b="1" dirty="0"/>
              <a:t>Basov, S. and </a:t>
            </a:r>
            <a:r>
              <a:rPr lang="en-US" b="1" dirty="0" err="1"/>
              <a:t>Danilkina</a:t>
            </a:r>
            <a:r>
              <a:rPr lang="en-US" b="1" dirty="0"/>
              <a:t>, S. (2006)</a:t>
            </a:r>
            <a:r>
              <a:rPr lang="en-US" dirty="0"/>
              <a:t>. Quality and product variety in a monopolistic screening model with nearly rational consumers,    Proceedings of the 35th Australian Conference of Economists, pp. 1-21, http://www.business.curtin.edu.au/files/Basov_Danilkina.pdf</a:t>
            </a:r>
          </a:p>
          <a:p>
            <a:pPr>
              <a:spcAft>
                <a:spcPts val="300"/>
              </a:spcAft>
            </a:pPr>
            <a:r>
              <a:rPr lang="en-US" b="1" dirty="0" err="1"/>
              <a:t>Laffont</a:t>
            </a:r>
            <a:r>
              <a:rPr lang="en-US" b="1" dirty="0"/>
              <a:t>, J.-J. and </a:t>
            </a:r>
            <a:r>
              <a:rPr lang="en-US" b="1" dirty="0" err="1"/>
              <a:t>Martimort</a:t>
            </a:r>
            <a:r>
              <a:rPr lang="en-US" b="1" dirty="0"/>
              <a:t>, D. (2002) </a:t>
            </a:r>
            <a:r>
              <a:rPr lang="en-US" dirty="0"/>
              <a:t>The theory of incentives: The Principal-Agent Model. Princeton University Press, Princeton/New Jersey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spcAft>
                <a:spcPts val="900"/>
              </a:spcAft>
            </a:pPr>
            <a:r>
              <a:rPr lang="en-US" dirty="0" smtClean="0"/>
              <a:t>Asymmetric information in supply chains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900"/>
              </a:spcAft>
            </a:pPr>
            <a:r>
              <a:rPr lang="en-US" sz="2200" dirty="0" smtClean="0"/>
              <a:t>Asymmetric information (may) deteriorate supply chain performance</a:t>
            </a:r>
            <a:r>
              <a:rPr lang="de-DE" sz="2200" dirty="0" smtClean="0"/>
              <a:t> ….</a:t>
            </a:r>
          </a:p>
          <a:p>
            <a:pPr>
              <a:spcAft>
                <a:spcPts val="900"/>
              </a:spcAft>
            </a:pPr>
            <a:r>
              <a:rPr lang="de-DE" sz="2200" dirty="0" smtClean="0"/>
              <a:t>…. </a:t>
            </a:r>
            <a:r>
              <a:rPr lang="en-US" sz="2200" dirty="0" smtClean="0"/>
              <a:t>evolve in many supply chain interactions</a:t>
            </a:r>
          </a:p>
          <a:p>
            <a:pPr lvl="1">
              <a:spcAft>
                <a:spcPts val="900"/>
              </a:spcAft>
            </a:pP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Joint lot-sizing </a:t>
            </a:r>
            <a:r>
              <a:rPr lang="en-US" sz="2200" dirty="0" smtClean="0"/>
              <a:t>(holding costs- and/or fixed costs)</a:t>
            </a:r>
          </a:p>
          <a:p>
            <a:pPr lvl="1">
              <a:spcAft>
                <a:spcPts val="900"/>
              </a:spcAft>
            </a:pP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Pricing</a:t>
            </a:r>
            <a:r>
              <a:rPr lang="en-US" sz="2200" dirty="0" smtClean="0"/>
              <a:t> decisions (production costs, end-customer demand)</a:t>
            </a:r>
          </a:p>
          <a:p>
            <a:pPr lvl="1">
              <a:spcAft>
                <a:spcPts val="900"/>
              </a:spcAft>
            </a:pP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Capacity</a:t>
            </a:r>
            <a:r>
              <a:rPr lang="en-US" sz="2200" dirty="0" smtClean="0"/>
              <a:t> decision (backorder costs, investment costs)</a:t>
            </a:r>
          </a:p>
          <a:p>
            <a:r>
              <a:rPr lang="de-DE" sz="2200" dirty="0" smtClean="0"/>
              <a:t>Solution </a:t>
            </a:r>
            <a:r>
              <a:rPr lang="de-DE" sz="2200" dirty="0" err="1" smtClean="0"/>
              <a:t>concept</a:t>
            </a:r>
            <a:r>
              <a:rPr lang="de-DE" sz="2200" dirty="0" smtClean="0"/>
              <a:t>: Screening </a:t>
            </a:r>
            <a:r>
              <a:rPr lang="de-DE" sz="2200" dirty="0" err="1" smtClean="0"/>
              <a:t>contracts</a:t>
            </a:r>
            <a:r>
              <a:rPr lang="de-DE" sz="2200" dirty="0" smtClean="0"/>
              <a:t> 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6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5004048" y="1268760"/>
            <a:ext cx="3168352" cy="1700594"/>
          </a:xfrm>
          <a:prstGeom prst="rect">
            <a:avLst/>
          </a:prstGeom>
          <a:noFill/>
          <a:ln w="158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Screening contracts: Basic Idea</a:t>
            </a:r>
            <a:endParaRPr lang="en-US"/>
          </a:p>
        </p:txBody>
      </p:sp>
      <p:grpSp>
        <p:nvGrpSpPr>
          <p:cNvPr id="30" name="Gruppieren 29"/>
          <p:cNvGrpSpPr/>
          <p:nvPr/>
        </p:nvGrpSpPr>
        <p:grpSpPr>
          <a:xfrm>
            <a:off x="323528" y="1484784"/>
            <a:ext cx="7632848" cy="1224136"/>
            <a:chOff x="323528" y="1484784"/>
            <a:chExt cx="7632848" cy="1224136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323528" y="1958697"/>
              <a:ext cx="3565847" cy="461665"/>
            </a:xfrm>
            <a:prstGeom prst="rect">
              <a:avLst/>
            </a:prstGeom>
            <a:solidFill>
              <a:srgbClr val="CC3300">
                <a:alpha val="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 smtClean="0"/>
                <a:t>Supplier</a:t>
              </a:r>
              <a:r>
                <a:rPr lang="en-US" sz="2400" dirty="0" smtClean="0"/>
                <a:t> (uninformed)</a:t>
              </a:r>
              <a:endParaRPr lang="en-US" sz="2400" dirty="0"/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5220072" y="1484784"/>
              <a:ext cx="2736304" cy="461665"/>
            </a:xfrm>
            <a:prstGeom prst="rect">
              <a:avLst/>
            </a:prstGeom>
            <a:solidFill>
              <a:srgbClr val="CC3300">
                <a:alpha val="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/>
                <a:t>Low cost buyer</a:t>
              </a:r>
              <a:endParaRPr lang="en-US" sz="2400" dirty="0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V="1">
              <a:off x="3889375" y="1715616"/>
              <a:ext cx="1330697" cy="5600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89375" y="2275683"/>
              <a:ext cx="1330697" cy="144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5220072" y="2247255"/>
              <a:ext cx="2719242" cy="461665"/>
            </a:xfrm>
            <a:prstGeom prst="rect">
              <a:avLst/>
            </a:prstGeom>
            <a:solidFill>
              <a:srgbClr val="CC3300">
                <a:alpha val="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/>
                <a:t>High cost buyer</a:t>
              </a:r>
              <a:endParaRPr lang="en-US" sz="2400" dirty="0"/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4211960" y="1484784"/>
            <a:ext cx="7920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dirty="0" smtClean="0"/>
              <a:t>?</a:t>
            </a:r>
            <a:endParaRPr lang="en-US" dirty="0"/>
          </a:p>
        </p:txBody>
      </p:sp>
      <p:cxnSp>
        <p:nvCxnSpPr>
          <p:cNvPr id="13" name="Gewinkelte Verbindung 12"/>
          <p:cNvCxnSpPr>
            <a:stCxn id="5" idx="3"/>
            <a:endCxn id="10" idx="3"/>
          </p:cNvCxnSpPr>
          <p:nvPr/>
        </p:nvCxnSpPr>
        <p:spPr>
          <a:xfrm flipH="1">
            <a:off x="3059832" y="1715617"/>
            <a:ext cx="4896544" cy="1584176"/>
          </a:xfrm>
          <a:prstGeom prst="bentConnector3">
            <a:avLst>
              <a:gd name="adj1" fmla="val -16822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winkelte Verbindung 18"/>
          <p:cNvCxnSpPr>
            <a:endCxn id="11" idx="3"/>
          </p:cNvCxnSpPr>
          <p:nvPr/>
        </p:nvCxnSpPr>
        <p:spPr>
          <a:xfrm rot="10800000" flipV="1">
            <a:off x="3059832" y="2482317"/>
            <a:ext cx="4879482" cy="1537556"/>
          </a:xfrm>
          <a:prstGeom prst="bentConnector3">
            <a:avLst>
              <a:gd name="adj1" fmla="val -9194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uppieren 30"/>
          <p:cNvGrpSpPr/>
          <p:nvPr/>
        </p:nvGrpSpPr>
        <p:grpSpPr>
          <a:xfrm>
            <a:off x="683568" y="2537354"/>
            <a:ext cx="2376264" cy="1713351"/>
            <a:chOff x="683568" y="2537354"/>
            <a:chExt cx="2376264" cy="1713351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683568" y="3068960"/>
              <a:ext cx="2376264" cy="461665"/>
            </a:xfrm>
            <a:prstGeom prst="rect">
              <a:avLst/>
            </a:prstGeom>
            <a:solidFill>
              <a:srgbClr val="CC3300">
                <a:alpha val="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/>
                <a:t>Contract “low”</a:t>
              </a:r>
              <a:endParaRPr lang="en-US" sz="2400" dirty="0"/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683568" y="3789040"/>
              <a:ext cx="2376264" cy="461665"/>
            </a:xfrm>
            <a:prstGeom prst="rect">
              <a:avLst/>
            </a:prstGeom>
            <a:solidFill>
              <a:srgbClr val="CC3300">
                <a:alpha val="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/>
                <a:t>Contract “high”</a:t>
              </a:r>
              <a:endParaRPr lang="en-US" sz="2400" dirty="0"/>
            </a:p>
          </p:txBody>
        </p:sp>
        <p:cxnSp>
          <p:nvCxnSpPr>
            <p:cNvPr id="24" name="Gerade Verbindung mit Pfeil 23"/>
            <p:cNvCxnSpPr/>
            <p:nvPr/>
          </p:nvCxnSpPr>
          <p:spPr>
            <a:xfrm>
              <a:off x="1871700" y="2537354"/>
              <a:ext cx="0" cy="432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Wolke 25"/>
          <p:cNvSpPr/>
          <p:nvPr/>
        </p:nvSpPr>
        <p:spPr>
          <a:xfrm>
            <a:off x="4211960" y="2869906"/>
            <a:ext cx="3168352" cy="17008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/>
              <a:t>Buyers</a:t>
            </a:r>
            <a:r>
              <a:rPr lang="de-DE" sz="2400" b="1" dirty="0" smtClean="0"/>
              <a:t>: Profit </a:t>
            </a:r>
            <a:r>
              <a:rPr lang="en-US" sz="2400" b="1" dirty="0" err="1" smtClean="0"/>
              <a:t>maximizer</a:t>
            </a:r>
            <a:endParaRPr lang="en-US" sz="2400" b="1" dirty="0"/>
          </a:p>
        </p:txBody>
      </p:sp>
      <p:sp>
        <p:nvSpPr>
          <p:cNvPr id="28" name="Wolke 27"/>
          <p:cNvSpPr/>
          <p:nvPr/>
        </p:nvSpPr>
        <p:spPr>
          <a:xfrm>
            <a:off x="3707904" y="2770958"/>
            <a:ext cx="4176464" cy="2258055"/>
          </a:xfrm>
          <a:prstGeom prst="clou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Empirical: Buyers are insensitive to small payoff differences</a:t>
            </a:r>
            <a:endParaRPr lang="en-US" sz="2400" b="1" dirty="0"/>
          </a:p>
        </p:txBody>
      </p:sp>
      <p:sp>
        <p:nvSpPr>
          <p:cNvPr id="29" name="Textfeld 28"/>
          <p:cNvSpPr txBox="1"/>
          <p:nvPr/>
        </p:nvSpPr>
        <p:spPr>
          <a:xfrm>
            <a:off x="827584" y="4924325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Research questions: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Impact on Supply Chain Performance 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Behavioral robust contract design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2" name="Foliennummernplatzhalt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4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 animBg="1"/>
      <p:bldP spid="28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Motivation</a:t>
            </a:r>
          </a:p>
          <a:p>
            <a:r>
              <a:rPr lang="en-US" smtClean="0"/>
              <a:t>Model</a:t>
            </a:r>
          </a:p>
          <a:p>
            <a:r>
              <a:rPr lang="en-US" smtClean="0"/>
              <a:t>Supply chain performance</a:t>
            </a:r>
          </a:p>
          <a:p>
            <a:r>
              <a:rPr lang="en-US" smtClean="0"/>
              <a:t>Outlook and discussion</a:t>
            </a:r>
          </a:p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Pfeil nach rechts 4"/>
          <p:cNvSpPr/>
          <p:nvPr/>
        </p:nvSpPr>
        <p:spPr>
          <a:xfrm>
            <a:off x="179512" y="2276872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dirty="0" smtClean="0"/>
              <a:t>Model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/>
              <a:t> asks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/>
              <a:t> for smaller lot-sizes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pPr lvl="1">
              <a:spcAft>
                <a:spcPts val="600"/>
              </a:spcAft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/>
              <a:t>: lower inventory holding costs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 /2 * q</a:t>
            </a:r>
            <a:r>
              <a:rPr lang="en-US" dirty="0" smtClean="0"/>
              <a:t>)</a:t>
            </a:r>
          </a:p>
          <a:p>
            <a:pPr lvl="1">
              <a:spcAft>
                <a:spcPts val="600"/>
              </a:spcAft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/>
              <a:t>: higher fixed costs (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 * d / q </a:t>
            </a:r>
            <a:r>
              <a:rPr lang="en-US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/>
              <a:t>: may switch to alternative supplier (costs: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/>
              <a:t> </a:t>
            </a:r>
          </a:p>
          <a:p>
            <a:pPr lvl="1">
              <a:spcAft>
                <a:spcPts val="600"/>
              </a:spcAft>
            </a:pPr>
            <a:r>
              <a:rPr lang="de-DE" dirty="0"/>
              <a:t>S </a:t>
            </a:r>
            <a:r>
              <a:rPr lang="en-US" dirty="0" smtClean="0"/>
              <a:t>does not know the buyer‘s actual benefit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i="1" dirty="0"/>
              <a:t>h</a:t>
            </a:r>
            <a:r>
              <a:rPr lang="de-DE" dirty="0" smtClean="0"/>
              <a:t>)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i="1" dirty="0" smtClean="0">
                <a:cs typeface="Times New Roman" pitchFamily="18" charset="0"/>
              </a:rPr>
              <a:t>… </a:t>
            </a:r>
            <a:r>
              <a:rPr lang="en-US" dirty="0" smtClean="0">
                <a:cs typeface="Times New Roman" pitchFamily="18" charset="0"/>
              </a:rPr>
              <a:t>but </a:t>
            </a:r>
            <a:r>
              <a:rPr lang="en-US" dirty="0" smtClean="0"/>
              <a:t>has to lower wholesale price (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en-US" dirty="0" smtClean="0"/>
              <a:t>) to induce higher order sizes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71550" y="1471885"/>
            <a:ext cx="2917825" cy="588963"/>
          </a:xfrm>
          <a:prstGeom prst="rect">
            <a:avLst/>
          </a:prstGeom>
          <a:solidFill>
            <a:srgbClr val="CC3300">
              <a:alpha val="3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/>
              <a:t>Supplier (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219700" y="1471885"/>
            <a:ext cx="2735263" cy="588963"/>
          </a:xfrm>
          <a:prstGeom prst="rect">
            <a:avLst/>
          </a:prstGeom>
          <a:solidFill>
            <a:srgbClr val="CC3300">
              <a:alpha val="3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/>
              <a:t>Buyer (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3924300" y="1760810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7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</a:t>
            </a:r>
            <a:r>
              <a:rPr lang="de-DE" dirty="0" smtClean="0"/>
              <a:t> Screening Model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463" lvl="1" indent="-457200">
              <a:lnSpc>
                <a:spcPct val="110000"/>
              </a:lnSpc>
              <a:spcAft>
                <a:spcPct val="20000"/>
              </a:spcAft>
              <a:buFont typeface="Arial" pitchFamily="34" charset="0"/>
              <a:buChar char="•"/>
              <a:tabLst>
                <a:tab pos="344488" algn="l"/>
                <a:tab pos="511175" algn="l"/>
              </a:tabLst>
            </a:pPr>
            <a:r>
              <a:rPr lang="en-US" sz="2400" dirty="0" smtClean="0">
                <a:cs typeface="Arial" pitchFamily="34" charset="0"/>
              </a:rPr>
              <a:t>Probability distribution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cs typeface="Arial" pitchFamily="34" charset="0"/>
              </a:rPr>
              <a:t>  </a:t>
            </a:r>
            <a:r>
              <a:rPr lang="en-US" sz="2400" dirty="0" err="1" smtClean="0">
                <a:cs typeface="Arial" pitchFamily="34" charset="0"/>
              </a:rPr>
              <a:t>w.r.t</a:t>
            </a:r>
            <a:r>
              <a:rPr lang="en-US" sz="2400" dirty="0" smtClean="0">
                <a:cs typeface="Arial" pitchFamily="34" charset="0"/>
              </a:rPr>
              <a:t>. holding costs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=1,…,n</a:t>
            </a:r>
            <a:r>
              <a:rPr lang="en-US" sz="2400" i="1" dirty="0" smtClean="0">
                <a:cs typeface="Arial" pitchFamily="34" charset="0"/>
              </a:rPr>
              <a:t>;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&lt;h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&lt;…&lt;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25463" lvl="1" indent="-457200">
              <a:lnSpc>
                <a:spcPct val="110000"/>
              </a:lnSpc>
              <a:buFont typeface="Arial" pitchFamily="34" charset="0"/>
              <a:buChar char="•"/>
              <a:tabLst>
                <a:tab pos="344488" algn="l"/>
                <a:tab pos="511175" algn="l"/>
              </a:tabLst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Screening idea</a:t>
            </a:r>
            <a:r>
              <a:rPr lang="en-US" sz="2400" dirty="0" smtClean="0">
                <a:cs typeface="Arial" pitchFamily="34" charset="0"/>
              </a:rPr>
              <a:t>: One contract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&lt;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    </a:t>
            </a:r>
            <a:r>
              <a:rPr lang="en-US" sz="2400" dirty="0" smtClean="0">
                <a:cs typeface="Arial" pitchFamily="34" charset="0"/>
              </a:rPr>
              <a:t>for each possible holding cost realization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030027"/>
              </p:ext>
            </p:extLst>
          </p:nvPr>
        </p:nvGraphicFramePr>
        <p:xfrm>
          <a:off x="1533712" y="3557940"/>
          <a:ext cx="6186863" cy="2939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3" imgW="2730240" imgH="1295280" progId="Equation.DSMT4">
                  <p:embed/>
                </p:oleObj>
              </mc:Choice>
              <mc:Fallback>
                <p:oleObj name="Equation" r:id="rId3" imgW="2730240" imgH="12952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712" y="3557940"/>
                        <a:ext cx="6186863" cy="29397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53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3 </a:t>
            </a:r>
            <a:r>
              <a:rPr lang="de-DE" dirty="0" err="1" smtClean="0"/>
              <a:t>holding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levels</a:t>
            </a:r>
            <a:r>
              <a:rPr lang="de-DE" dirty="0" smtClean="0"/>
              <a:t> -	</a:t>
            </a:r>
            <a:r>
              <a:rPr lang="de-DE" dirty="0" err="1" smtClean="0"/>
              <a:t>low</a:t>
            </a:r>
            <a:r>
              <a:rPr lang="de-DE" dirty="0" smtClean="0"/>
              <a:t> (l), </a:t>
            </a:r>
            <a:r>
              <a:rPr lang="de-DE" dirty="0" err="1" smtClean="0"/>
              <a:t>med</a:t>
            </a:r>
            <a:r>
              <a:rPr lang="de-DE" dirty="0" smtClean="0"/>
              <a:t> (m), high (h)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99411"/>
              </p:ext>
            </p:extLst>
          </p:nvPr>
        </p:nvGraphicFramePr>
        <p:xfrm>
          <a:off x="2267744" y="1628801"/>
          <a:ext cx="4680520" cy="94297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720080"/>
                <a:gridCol w="1800200"/>
                <a:gridCol w="864096"/>
                <a:gridCol w="1296144"/>
              </a:tblGrid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q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l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400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w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l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 smtClean="0">
                          <a:effectLst/>
                        </a:rPr>
                        <a:t>9,83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q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189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w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10,89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q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w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</a:t>
                      </a:r>
                      <a:r>
                        <a:rPr lang="en-US" sz="2000" u="none" strike="noStrike" dirty="0" smtClean="0">
                          <a:effectLst/>
                        </a:rPr>
                        <a:t>=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11,78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688718"/>
              </p:ext>
            </p:extLst>
          </p:nvPr>
        </p:nvGraphicFramePr>
        <p:xfrm>
          <a:off x="1990175" y="3002936"/>
          <a:ext cx="5390137" cy="2226264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719199"/>
                <a:gridCol w="718610"/>
                <a:gridCol w="864096"/>
                <a:gridCol w="720080"/>
                <a:gridCol w="1368152"/>
              </a:tblGrid>
              <a:tr h="2579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Buyer's cost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q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l</a:t>
                      </a:r>
                      <a:r>
                        <a:rPr lang="en-US" sz="2000" u="none" strike="noStrike" dirty="0" smtClean="0">
                          <a:effectLst/>
                        </a:rPr>
                        <a:t>,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w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q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m</a:t>
                      </a:r>
                      <a:r>
                        <a:rPr lang="en-US" sz="2000" u="none" strike="noStrike" dirty="0" smtClean="0">
                          <a:effectLst/>
                        </a:rPr>
                        <a:t>,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w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q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h</a:t>
                      </a:r>
                      <a:r>
                        <a:rPr lang="en-US" sz="2000" u="none" strike="noStrike" dirty="0" smtClean="0">
                          <a:effectLst/>
                        </a:rPr>
                        <a:t>,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w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Alternative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h</a:t>
                      </a:r>
                      <a:r>
                        <a:rPr lang="en-US" sz="1600" u="none" strike="noStrike" dirty="0" smtClean="0"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smtClean="0">
                          <a:effectLst/>
                        </a:rPr>
                        <a:t>1183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1183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1243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2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h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1583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1371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1371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1500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2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h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1983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1560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1500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1500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94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Supplier‘s</a:t>
                      </a:r>
                      <a:r>
                        <a:rPr lang="de-DE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profit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8" name="Gerade Verbindung mit Pfeil 7"/>
          <p:cNvCxnSpPr/>
          <p:nvPr/>
        </p:nvCxnSpPr>
        <p:spPr>
          <a:xfrm>
            <a:off x="3995936" y="1700808"/>
            <a:ext cx="0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6660232" y="1700808"/>
            <a:ext cx="0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3707904" y="3356992"/>
            <a:ext cx="158417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367523"/>
              </p:ext>
            </p:extLst>
          </p:nvPr>
        </p:nvGraphicFramePr>
        <p:xfrm>
          <a:off x="2747044" y="5706117"/>
          <a:ext cx="3913188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" imgW="1726920" imgH="393480" progId="Equation.DSMT4">
                  <p:embed/>
                </p:oleObj>
              </mc:Choice>
              <mc:Fallback>
                <p:oleObj name="Equation" r:id="rId3" imgW="1726920" imgH="39348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044" y="5706117"/>
                        <a:ext cx="3913188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Ellipse 13"/>
          <p:cNvSpPr/>
          <p:nvPr/>
        </p:nvSpPr>
        <p:spPr>
          <a:xfrm>
            <a:off x="4518978" y="5898991"/>
            <a:ext cx="216024" cy="513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lipse 16"/>
          <p:cNvSpPr/>
          <p:nvPr/>
        </p:nvSpPr>
        <p:spPr>
          <a:xfrm>
            <a:off x="3726890" y="4846010"/>
            <a:ext cx="158417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2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results –                           Classical screening contracts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BD57-D2F5-4153-AAFB-7E1530E78F6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648072"/>
          </a:xfrm>
        </p:spPr>
        <p:txBody>
          <a:bodyPr/>
          <a:lstStyle/>
          <a:p>
            <a:r>
              <a:rPr lang="de-DE" sz="2400" b="1" dirty="0" smtClean="0"/>
              <a:t>Inderfurth et. al (2012): </a:t>
            </a:r>
          </a:p>
          <a:p>
            <a:endParaRPr lang="de-DE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798556" y="1844261"/>
            <a:ext cx="6192000" cy="2592000"/>
            <a:chOff x="755576" y="2276872"/>
            <a:chExt cx="7781917" cy="3168352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2276872"/>
              <a:ext cx="7781917" cy="3168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echteck 7"/>
            <p:cNvSpPr/>
            <p:nvPr/>
          </p:nvSpPr>
          <p:spPr>
            <a:xfrm>
              <a:off x="4572000" y="2996952"/>
              <a:ext cx="1224136" cy="576064"/>
            </a:xfrm>
            <a:prstGeom prst="rect">
              <a:avLst/>
            </a:prstGeom>
            <a:noFill/>
            <a:ln w="444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hteck 8"/>
            <p:cNvSpPr/>
            <p:nvPr/>
          </p:nvSpPr>
          <p:spPr>
            <a:xfrm>
              <a:off x="5868144" y="3573016"/>
              <a:ext cx="1224136" cy="576064"/>
            </a:xfrm>
            <a:prstGeom prst="rect">
              <a:avLst/>
            </a:prstGeom>
            <a:noFill/>
            <a:ln w="444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hteck 9"/>
            <p:cNvSpPr/>
            <p:nvPr/>
          </p:nvSpPr>
          <p:spPr>
            <a:xfrm>
              <a:off x="7221782" y="4221088"/>
              <a:ext cx="1224136" cy="576064"/>
            </a:xfrm>
            <a:prstGeom prst="rect">
              <a:avLst/>
            </a:prstGeom>
            <a:noFill/>
            <a:ln w="444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4572000" y="3615996"/>
              <a:ext cx="1224136" cy="576064"/>
            </a:xfrm>
            <a:prstGeom prst="rect">
              <a:avLst/>
            </a:prstGeom>
            <a:noFill/>
            <a:ln w="444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5940152" y="4221088"/>
              <a:ext cx="1224136" cy="576064"/>
            </a:xfrm>
            <a:prstGeom prst="rect">
              <a:avLst/>
            </a:prstGeom>
            <a:noFill/>
            <a:ln w="444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7236296" y="4739658"/>
              <a:ext cx="1224136" cy="576064"/>
            </a:xfrm>
            <a:prstGeom prst="rect">
              <a:avLst/>
            </a:prstGeom>
            <a:noFill/>
            <a:ln w="444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Inhaltsplatzhalter 2"/>
          <p:cNvSpPr txBox="1">
            <a:spLocks/>
          </p:cNvSpPr>
          <p:nvPr/>
        </p:nvSpPr>
        <p:spPr>
          <a:xfrm>
            <a:off x="518864" y="4509120"/>
            <a:ext cx="8229600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200" dirty="0" smtClean="0"/>
              <a:t>Profit maximum ≈ 70%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Near profit maximum (10 cent difference) ≈ 26</a:t>
            </a:r>
            <a:r>
              <a:rPr lang="en-US" sz="2200" dirty="0" smtClean="0"/>
              <a:t>%</a:t>
            </a:r>
          </a:p>
          <a:p>
            <a:pPr lvl="1">
              <a:spcAft>
                <a:spcPts val="600"/>
              </a:spcAft>
            </a:pPr>
            <a:r>
              <a:rPr lang="de-DE" sz="1800" dirty="0" err="1" smtClean="0"/>
              <a:t>Huge</a:t>
            </a:r>
            <a:r>
              <a:rPr lang="de-DE" sz="1800" dirty="0" smtClean="0"/>
              <a:t> </a:t>
            </a:r>
            <a:r>
              <a:rPr lang="de-DE" sz="1800" dirty="0" err="1" smtClean="0"/>
              <a:t>cost</a:t>
            </a:r>
            <a:r>
              <a:rPr lang="de-DE" sz="1800" dirty="0" smtClean="0"/>
              <a:t> </a:t>
            </a:r>
            <a:r>
              <a:rPr lang="de-DE" sz="1800" dirty="0" err="1" smtClean="0"/>
              <a:t>effect</a:t>
            </a:r>
            <a:r>
              <a:rPr lang="de-DE" sz="1800" dirty="0" smtClean="0"/>
              <a:t> on </a:t>
            </a:r>
            <a:r>
              <a:rPr lang="de-DE" sz="1800" dirty="0" err="1" smtClean="0"/>
              <a:t>supply</a:t>
            </a:r>
            <a:r>
              <a:rPr lang="de-DE" sz="1800" dirty="0" smtClean="0"/>
              <a:t> </a:t>
            </a:r>
            <a:r>
              <a:rPr lang="de-DE" sz="1800" dirty="0" err="1" smtClean="0"/>
              <a:t>chain</a:t>
            </a:r>
            <a:r>
              <a:rPr lang="de-DE" sz="1800" dirty="0" smtClean="0"/>
              <a:t> </a:t>
            </a:r>
            <a:r>
              <a:rPr lang="de-DE" sz="1800" dirty="0" err="1" smtClean="0"/>
              <a:t>performance</a:t>
            </a:r>
            <a:endParaRPr lang="en-US" sz="1800" dirty="0" smtClean="0"/>
          </a:p>
          <a:p>
            <a:r>
              <a:rPr lang="en-US" sz="2200" dirty="0" smtClean="0"/>
              <a:t>Other ≈ 4% </a:t>
            </a:r>
          </a:p>
          <a:p>
            <a:endParaRPr lang="de-DE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1619672" y="2420888"/>
            <a:ext cx="158417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q</a:t>
            </a:r>
            <a:r>
              <a:rPr lang="de-DE" dirty="0" err="1" smtClean="0"/>
              <a:t>l</a:t>
            </a:r>
            <a:r>
              <a:rPr lang="de-DE" sz="2400" dirty="0" smtClean="0"/>
              <a:t>, </a:t>
            </a:r>
            <a:r>
              <a:rPr lang="de-DE" sz="2400" dirty="0" err="1" smtClean="0"/>
              <a:t>w</a:t>
            </a:r>
            <a:r>
              <a:rPr lang="de-DE" dirty="0" err="1" smtClean="0"/>
              <a:t>l</a:t>
            </a:r>
            <a:endParaRPr lang="en-US" dirty="0"/>
          </a:p>
        </p:txBody>
      </p:sp>
      <p:sp>
        <p:nvSpPr>
          <p:cNvPr id="15" name="Textfeld 14"/>
          <p:cNvSpPr txBox="1"/>
          <p:nvPr/>
        </p:nvSpPr>
        <p:spPr>
          <a:xfrm>
            <a:off x="1619672" y="2939458"/>
            <a:ext cx="158417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q</a:t>
            </a:r>
            <a:r>
              <a:rPr lang="de-DE" dirty="0"/>
              <a:t>m</a:t>
            </a:r>
            <a:r>
              <a:rPr lang="de-DE" sz="2400" dirty="0" smtClean="0"/>
              <a:t>, </a:t>
            </a:r>
            <a:r>
              <a:rPr lang="de-DE" sz="2400" dirty="0" err="1" smtClean="0"/>
              <a:t>w</a:t>
            </a:r>
            <a:r>
              <a:rPr lang="de-DE" dirty="0" err="1" smtClean="0"/>
              <a:t>m</a:t>
            </a:r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1619672" y="3428411"/>
            <a:ext cx="158417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q</a:t>
            </a:r>
            <a:r>
              <a:rPr lang="de-DE" dirty="0" err="1" smtClean="0"/>
              <a:t>h</a:t>
            </a:r>
            <a:r>
              <a:rPr lang="de-DE" sz="2400" dirty="0" smtClean="0"/>
              <a:t>, </a:t>
            </a:r>
            <a:r>
              <a:rPr lang="de-DE" sz="2400" dirty="0" err="1" smtClean="0"/>
              <a:t>w</a:t>
            </a:r>
            <a:r>
              <a:rPr lang="de-DE" dirty="0" err="1" smtClean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75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989</Words>
  <Application>Microsoft Office PowerPoint</Application>
  <PresentationFormat>Bildschirmpräsentation (4:3)</PresentationFormat>
  <Paragraphs>241</Paragraphs>
  <Slides>25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7" baseType="lpstr">
      <vt:lpstr>Larissa</vt:lpstr>
      <vt:lpstr>Equation</vt:lpstr>
      <vt:lpstr>Inequity aversion in screening contracts: experimental evidence and model analysis</vt:lpstr>
      <vt:lpstr>Agenda</vt:lpstr>
      <vt:lpstr>Asymmetric information in supply chains</vt:lpstr>
      <vt:lpstr>Screening contracts: Basic Idea</vt:lpstr>
      <vt:lpstr>Agenda</vt:lpstr>
      <vt:lpstr>Model</vt:lpstr>
      <vt:lpstr>Classical Screening Model</vt:lpstr>
      <vt:lpstr>Example for 3 holding cost levels - low (l), med (m), high (h)</vt:lpstr>
      <vt:lpstr>Experimental results –                           Classical screening contracts</vt:lpstr>
      <vt:lpstr>Inequity aversion</vt:lpstr>
      <vt:lpstr>Behaviorally robust Principal-Agent model</vt:lpstr>
      <vt:lpstr>Behaviorally robust contract</vt:lpstr>
      <vt:lpstr>Agenda</vt:lpstr>
      <vt:lpstr>PowerPoint-Präsentation</vt:lpstr>
      <vt:lpstr>PowerPoint-Präsentation</vt:lpstr>
      <vt:lpstr>Supply chain performance</vt:lpstr>
      <vt:lpstr>Summary, conclusion, and Outlook</vt:lpstr>
      <vt:lpstr>Thanks!</vt:lpstr>
      <vt:lpstr>Numerical example: 3 buyer types</vt:lpstr>
      <vt:lpstr>Relevant Literature</vt:lpstr>
      <vt:lpstr>Parameters numerical example</vt:lpstr>
      <vt:lpstr>Complete set of profit/cost impact – Behavioral robust contract</vt:lpstr>
      <vt:lpstr>Impact of bunching (1/2)</vt:lpstr>
      <vt:lpstr>Impact of bunching (2/2)</vt:lpstr>
      <vt:lpstr>References</vt:lpstr>
    </vt:vector>
  </TitlesOfParts>
  <Company>WW.OvGU.de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Dr. Guido Voigt</dc:creator>
  <cp:lastModifiedBy>Voigt, Guido</cp:lastModifiedBy>
  <cp:revision>78</cp:revision>
  <cp:lastPrinted>2013-01-31T18:07:19Z</cp:lastPrinted>
  <dcterms:created xsi:type="dcterms:W3CDTF">2012-08-27T06:43:38Z</dcterms:created>
  <dcterms:modified xsi:type="dcterms:W3CDTF">2014-07-14T16:04:06Z</dcterms:modified>
</cp:coreProperties>
</file>